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8" r:id="rId1"/>
  </p:sldMasterIdLst>
  <p:notesMasterIdLst>
    <p:notesMasterId r:id="rId7"/>
  </p:notesMasterIdLst>
  <p:handoutMasterIdLst>
    <p:handoutMasterId r:id="rId8"/>
  </p:handoutMasterIdLst>
  <p:sldIdLst>
    <p:sldId id="287" r:id="rId2"/>
    <p:sldId id="298" r:id="rId3"/>
    <p:sldId id="315" r:id="rId4"/>
    <p:sldId id="314" r:id="rId5"/>
    <p:sldId id="277" r:id="rId6"/>
  </p:sldIdLst>
  <p:sldSz cx="9144000" cy="6858000" type="screen4x3"/>
  <p:notesSz cx="6807200" cy="9939338"/>
  <p:embeddedFontLst>
    <p:embeddedFont>
      <p:font typeface="맑은 고딕" panose="020B0503020000020004" pitchFamily="50" charset="-127"/>
      <p:regular r:id="rId9"/>
      <p:bold r:id="rId10"/>
    </p:embeddedFont>
    <p:embeddedFont>
      <p:font typeface="나눔고딕" panose="020B0600000101010101" charset="-127"/>
      <p:regular r:id="rId11"/>
      <p:bold r:id="rId12"/>
    </p:embeddedFont>
    <p:embeddedFont>
      <p:font typeface="HY헤드라인M" panose="02030600000101010101" pitchFamily="18" charset="-127"/>
      <p:regular r:id="rId13"/>
    </p:embeddedFont>
    <p:embeddedFont>
      <p:font typeface="나눔고딕 ExtraBold" panose="020B0600000101010101" charset="-127"/>
      <p:bold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00"/>
    <a:srgbClr val="FF873C"/>
    <a:srgbClr val="FD7C35"/>
    <a:srgbClr val="FF8232"/>
    <a:srgbClr val="FF963C"/>
    <a:srgbClr val="FF863B"/>
    <a:srgbClr val="FF9933"/>
    <a:srgbClr val="FF7D25"/>
    <a:srgbClr val="FF6600"/>
    <a:srgbClr val="FF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9716" autoAdjust="0"/>
  </p:normalViewPr>
  <p:slideViewPr>
    <p:cSldViewPr>
      <p:cViewPr>
        <p:scale>
          <a:sx n="90" d="100"/>
          <a:sy n="90" d="100"/>
        </p:scale>
        <p:origin x="-660" y="-228"/>
      </p:cViewPr>
      <p:guideLst>
        <p:guide orient="horz" pos="391"/>
        <p:guide orient="horz" pos="2795"/>
        <p:guide orient="horz" pos="4110"/>
        <p:guide pos="2880"/>
        <p:guide pos="5507"/>
        <p:guide pos="1127"/>
        <p:guide pos="267"/>
        <p:guide pos="14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263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350" y="2"/>
            <a:ext cx="2950263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64F78-3247-4E61-96AD-06B22967F282}" type="datetimeFigureOut">
              <a:rPr lang="ko-KR" altLang="en-US" smtClean="0"/>
              <a:pPr/>
              <a:t>2014-08-08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350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434D-E8BE-42C9-B01B-EC09DFA207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088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787" cy="496967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40" y="2"/>
            <a:ext cx="2949787" cy="496967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24DFBBAD-CF51-4FA8-8814-5F33CDE7218D}" type="datetimeFigureOut">
              <a:rPr lang="ko-KR" altLang="en-US" smtClean="0"/>
              <a:pPr/>
              <a:t>2014-08-08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21185"/>
            <a:ext cx="5445760" cy="4472702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787" cy="49696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7" cy="49696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5C2B20BF-27CD-4C66-878F-3D50775A61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82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B20BF-27CD-4C66-878F-3D50775A619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4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B20BF-27CD-4C66-878F-3D50775A619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4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B20BF-27CD-4C66-878F-3D50775A619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B20BF-27CD-4C66-878F-3D50775A619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55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hangeul.naver.com/font" TargetMode="Externa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hangeul.naver.com/font" TargetMode="Externa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nhn\Desktop\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pic>
        <p:nvPicPr>
          <p:cNvPr id="11" name="Picture 2" descr="C:\Users\nhn\Desktop\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3" name="직선 연결선 2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nhn\Desktop\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5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323528" y="69269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1" spc="-150" baseline="0"/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9850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2090216" y="1196751"/>
            <a:ext cx="6226199" cy="151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0" spc="-80" baseline="0"/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48909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pic>
        <p:nvPicPr>
          <p:cNvPr id="11" name="Picture 2" descr="C:\Users\nhn\Desktop\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제목 개체 틀 1"/>
          <p:cNvSpPr>
            <a:spLocks noGrp="1"/>
          </p:cNvSpPr>
          <p:nvPr>
            <p:ph type="title"/>
          </p:nvPr>
        </p:nvSpPr>
        <p:spPr>
          <a:xfrm>
            <a:off x="2123728" y="210319"/>
            <a:ext cx="56166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 b="0" spc="-100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바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50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5BD8-D507-466C-BE65-3CF0EE978C8C}" type="datetimeFigureOut">
              <a:rPr lang="ko-KR" altLang="en-US" smtClean="0"/>
              <a:pPr/>
              <a:t>2014-08-08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448909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hn\Desktop\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nhn\Desktop\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323528" y="69269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1" spc="-150" baseline="0"/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2090216" y="1196751"/>
            <a:ext cx="6226199" cy="151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0" spc="-80" baseline="0"/>
            </a:lvl1pPr>
          </a:lstStyle>
          <a:p>
            <a:r>
              <a:rPr lang="ko-KR" altLang="en-US" dirty="0" smtClean="0"/>
              <a:t>제목을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입력하세요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48909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hn\Desktop\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제목 개체 틀 1"/>
          <p:cNvSpPr>
            <a:spLocks noGrp="1"/>
          </p:cNvSpPr>
          <p:nvPr>
            <p:ph type="title"/>
          </p:nvPr>
        </p:nvSpPr>
        <p:spPr>
          <a:xfrm>
            <a:off x="2123728" y="210319"/>
            <a:ext cx="56166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 b="0" spc="-100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바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39519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3" name="직선 연결선 2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nhn\Desktop\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5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9850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448909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415BD8-D507-466C-BE65-3CF0EE978C8C}" type="datetimeFigureOut">
              <a:rPr lang="ko-KR" altLang="en-US" smtClean="0"/>
              <a:pPr/>
              <a:t>2014-08-08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40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1" r:id="rId2"/>
    <p:sldLayoutId id="2147483770" r:id="rId3"/>
    <p:sldLayoutId id="2147483786" r:id="rId4"/>
    <p:sldLayoutId id="2147483787" r:id="rId5"/>
    <p:sldLayoutId id="2147483788" r:id="rId6"/>
    <p:sldLayoutId id="2147483781" r:id="rId7"/>
    <p:sldLayoutId id="2147483782" r:id="rId8"/>
    <p:sldLayoutId id="2147483783" r:id="rId9"/>
    <p:sldLayoutId id="2147483784" r:id="rId10"/>
    <p:sldLayoutId id="2147483789" r:id="rId11"/>
    <p:sldLayoutId id="2147483790" r:id="rId12"/>
    <p:sldLayoutId id="2147483791" r:id="rId13"/>
    <p:sldLayoutId id="2147483769" r:id="rId14"/>
    <p:sldLayoutId id="2147483785" r:id="rId15"/>
  </p:sldLayoutIdLst>
  <p:transition>
    <p:fade thruBlk="1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763130" y="4797152"/>
            <a:ext cx="1168910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o-KR" altLang="en-US" sz="2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연구본</a:t>
            </a:r>
            <a:r>
              <a:rPr lang="ko-KR" altLang="en-US" sz="20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부</a:t>
            </a:r>
            <a:endParaRPr lang="en-US" altLang="ko-KR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 rot="10800000">
            <a:off x="827844" y="1592795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 rot="10800000">
            <a:off x="827844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8204" y="2168860"/>
            <a:ext cx="1836204" cy="1836204"/>
          </a:xfrm>
          <a:prstGeom prst="rect">
            <a:avLst/>
          </a:prstGeom>
        </p:spPr>
      </p:pic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1079612" y="1736812"/>
            <a:ext cx="5148572" cy="1224136"/>
          </a:xfrm>
        </p:spPr>
        <p:txBody>
          <a:bodyPr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ko-KR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ea"/>
              </a:rPr>
              <a:t>주간 </a:t>
            </a:r>
            <a:r>
              <a:rPr lang="ko-KR" alt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ea"/>
              </a:rPr>
              <a:t>뇌연구</a:t>
            </a:r>
            <a:r>
              <a:rPr lang="ko-KR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ea"/>
              </a:rPr>
              <a:t> 동향</a:t>
            </a:r>
            <a:r>
              <a:rPr lang="en-US" altLang="ko-K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ea"/>
              </a:rPr>
              <a:t> </a:t>
            </a:r>
            <a:endParaRPr lang="ko-KR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ea"/>
            </a:endParaRPr>
          </a:p>
        </p:txBody>
      </p:sp>
      <p:sp>
        <p:nvSpPr>
          <p:cNvPr id="12" name="제목 8"/>
          <p:cNvSpPr txBox="1">
            <a:spLocks/>
          </p:cNvSpPr>
          <p:nvPr/>
        </p:nvSpPr>
        <p:spPr>
          <a:xfrm>
            <a:off x="3311860" y="4077072"/>
            <a:ext cx="248427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한국뇌연구</a:t>
            </a:r>
            <a:r>
              <a:rPr lang="ko-KR" alt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  <a:cs typeface="+mj-cs"/>
              </a:rPr>
              <a:t>원 </a:t>
            </a:r>
            <a:endParaRPr lang="en-US" altLang="ko-KR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9612" y="2672916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2014-08-08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8861" y="484968"/>
            <a:ext cx="527709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ko-KR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01</a:t>
            </a:r>
            <a:endParaRPr lang="ko-KR" altLang="en-US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rot="10800000">
            <a:off x="431800" y="112474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9"/>
          <p:cNvSpPr>
            <a:spLocks noGrp="1"/>
          </p:cNvSpPr>
          <p:nvPr>
            <p:ph type="title" idx="4294967295"/>
          </p:nvPr>
        </p:nvSpPr>
        <p:spPr>
          <a:xfrm>
            <a:off x="827584" y="440668"/>
            <a:ext cx="4728716" cy="623752"/>
          </a:xfrm>
        </p:spPr>
        <p:txBody>
          <a:bodyPr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ko-KR" alt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국내외 뇌 과학 연구 학술 동향</a:t>
            </a:r>
            <a:endParaRPr lang="ko-KR" alt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11560" y="126876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r>
              <a:rPr kumimoji="1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r>
              <a:rPr kumimoji="1" lang="ko-KR" altLang="en-US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인간의 뇌 닮은 </a:t>
            </a:r>
            <a:r>
              <a:rPr kumimoji="1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'</a:t>
            </a:r>
            <a:r>
              <a:rPr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Neuromorphic</a:t>
            </a:r>
            <a:r>
              <a:rPr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chip </a:t>
            </a:r>
            <a:r>
              <a:rPr kumimoji="1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' </a:t>
            </a:r>
            <a:endParaRPr kumimoji="1" lang="en-US" altLang="ko-KR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122"/>
          <a:stretch>
            <a:fillRect/>
          </a:stretch>
        </p:blipFill>
        <p:spPr bwMode="auto">
          <a:xfrm>
            <a:off x="8717140" y="0"/>
            <a:ext cx="426860" cy="4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  <a:softEdge rad="12700"/>
          </a:effectLst>
        </p:spPr>
      </p:pic>
      <p:sp>
        <p:nvSpPr>
          <p:cNvPr id="14" name="TextBox 13"/>
          <p:cNvSpPr txBox="1"/>
          <p:nvPr/>
        </p:nvSpPr>
        <p:spPr>
          <a:xfrm>
            <a:off x="324974" y="3527520"/>
            <a:ext cx="597521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미국 컴퓨터 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회사 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IBM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ko-KR" altLang="en-US" sz="14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다르멘드라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모드하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박사는 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컴퓨터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스마트폰에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쓰이는 컴퓨터 칩과 달리 인간의 뇌를 닮은 컴퓨터 칩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뉴로모픽칩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en-US" altLang="ko-KR" sz="14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Neuromorphic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chip)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을 개발하고 ‘</a:t>
            </a:r>
            <a:r>
              <a:rPr lang="ko-KR" altLang="en-US" sz="14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트루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노스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(True North)’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라고 이름 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붙임</a:t>
            </a:r>
            <a:endParaRPr lang="en-US" altLang="ko-KR" sz="1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IBM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이 개발한 </a:t>
            </a:r>
            <a:r>
              <a:rPr lang="ko-KR" altLang="en-US" sz="14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트루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노스는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인간의 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뇌처럼 정보를 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처리함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54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억 개의 트랜지스터를 사용해 약 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100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만 개의 ‘디지털 뉴런’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2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억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5600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만 개의 ‘디지털 시냅스’를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만듬</a:t>
            </a:r>
            <a:endParaRPr lang="en-US" altLang="ko-KR" sz="1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또한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연구진은 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이렇게 만든 </a:t>
            </a:r>
            <a:r>
              <a:rPr lang="ko-KR" altLang="en-US" sz="14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트루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노스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칩으로 길거리를 지나는 사람과 자동차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자전거 등의 물체를 실시간으로 식별해 내는 데 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성공함</a:t>
            </a:r>
            <a:endParaRPr lang="en-US" altLang="ko-KR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28008" y="3212976"/>
            <a:ext cx="4788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Science </a:t>
            </a:r>
            <a:r>
              <a:rPr lang="en-US" altLang="ko-KR" sz="1200" dirty="0" smtClean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2014 </a:t>
            </a:r>
            <a:r>
              <a:rPr lang="en-US" altLang="ko-KR" sz="1200" dirty="0">
                <a:solidFill>
                  <a:schemeClr val="bg1"/>
                </a:solidFill>
              </a:rPr>
              <a:t>  DOI: 10.1126/science.1254642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82509" y="3519006"/>
            <a:ext cx="2617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약 </a:t>
            </a: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1000</a:t>
            </a:r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억 개의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신경세포로 이루어진 </a:t>
            </a:r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인간의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뇌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각각의 뉴런은 약 </a:t>
            </a: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100</a:t>
            </a:r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조 개의 시냅스</a:t>
            </a: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Synapse)</a:t>
            </a:r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를 통해 복잡하게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연결</a:t>
            </a:r>
            <a:endParaRPr lang="en-US" altLang="ko-KR" sz="12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반면 컴퓨터는 </a:t>
            </a:r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이와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반대로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정보를 처리하는 칩</a:t>
            </a: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(CPU)</a:t>
            </a:r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과 저장하는 칩</a:t>
            </a: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메모리</a:t>
            </a: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이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나뉘어짐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컴퓨터는 </a:t>
            </a: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CPU</a:t>
            </a:r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로 데이터를 처리한 뒤 메모리에 보내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저장함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4" t="31154" r="35629" b="15783"/>
          <a:stretch/>
        </p:blipFill>
        <p:spPr bwMode="auto">
          <a:xfrm>
            <a:off x="7214003" y="1319833"/>
            <a:ext cx="1942166" cy="204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2" t="12869" r="50000" b="37519"/>
          <a:stretch/>
        </p:blipFill>
        <p:spPr bwMode="auto">
          <a:xfrm>
            <a:off x="5564727" y="1304764"/>
            <a:ext cx="1635565" cy="206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50817" r="21665" b="26665"/>
          <a:stretch/>
        </p:blipFill>
        <p:spPr bwMode="auto">
          <a:xfrm>
            <a:off x="865782" y="1772816"/>
            <a:ext cx="4678326" cy="131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t="23216" r="80369" b="67381"/>
          <a:stretch/>
        </p:blipFill>
        <p:spPr bwMode="auto">
          <a:xfrm>
            <a:off x="865782" y="1772816"/>
            <a:ext cx="648072" cy="33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8861" y="484968"/>
            <a:ext cx="527709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ko-KR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01</a:t>
            </a:r>
            <a:endParaRPr lang="ko-KR" altLang="en-US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rot="10800000">
            <a:off x="431800" y="112474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9"/>
          <p:cNvSpPr>
            <a:spLocks noGrp="1"/>
          </p:cNvSpPr>
          <p:nvPr>
            <p:ph type="title" idx="4294967295"/>
          </p:nvPr>
        </p:nvSpPr>
        <p:spPr>
          <a:xfrm>
            <a:off x="827584" y="440668"/>
            <a:ext cx="4728716" cy="623752"/>
          </a:xfrm>
        </p:spPr>
        <p:txBody>
          <a:bodyPr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ko-KR" alt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국내외 뇌 과학 연구 학술 동향</a:t>
            </a:r>
            <a:endParaRPr lang="ko-KR" alt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11560" y="1268760"/>
            <a:ext cx="5040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</a:t>
            </a:r>
            <a:r>
              <a:rPr kumimoji="1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  <a:r>
              <a:rPr lang="ko-KR" altLang="en-US" sz="2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전사인자 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TFEB</a:t>
            </a: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에 의한 신경독성 회복</a:t>
            </a:r>
            <a:r>
              <a:rPr kumimoji="1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endParaRPr kumimoji="1" lang="en-US" altLang="ko-KR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122"/>
          <a:stretch>
            <a:fillRect/>
          </a:stretch>
        </p:blipFill>
        <p:spPr bwMode="auto">
          <a:xfrm>
            <a:off x="8717140" y="0"/>
            <a:ext cx="426860" cy="4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  <a:softEdge rad="12700"/>
          </a:effectLst>
        </p:spPr>
      </p:pic>
      <p:sp>
        <p:nvSpPr>
          <p:cNvPr id="14" name="TextBox 13"/>
          <p:cNvSpPr txBox="1"/>
          <p:nvPr/>
        </p:nvSpPr>
        <p:spPr>
          <a:xfrm>
            <a:off x="411934" y="3501008"/>
            <a:ext cx="57082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미국 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Baylor College of 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Medicine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Hui 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Zheng 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교수 연구팀은 전사인자 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(transcription 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factor 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EB, TFEB)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가 변형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타우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(Tau)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단백질의 새로운 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타깃임을 확인</a:t>
            </a:r>
            <a:endParaRPr lang="en-US" altLang="ko-KR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TFEB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가 자가소화작용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(Autophagy)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와  </a:t>
            </a:r>
            <a:r>
              <a:rPr lang="ko-KR" altLang="en-US" sz="14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리소좀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경로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4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lysosomal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pathway)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를 조절함을 확인하였으며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여기에는 표적유전자 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(phosphatase and </a:t>
            </a:r>
            <a:r>
              <a:rPr lang="en-US" altLang="ko-KR" sz="14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tensin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homolog, PTEN)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가 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TFEB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에 작용함을 밝힘</a:t>
            </a:r>
            <a:endParaRPr lang="en-US" altLang="ko-KR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TFEB</a:t>
            </a:r>
            <a:r>
              <a:rPr lang="ko-KR" altLang="en-US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는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신경섬유덩어리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(neurofibrillary tangles, NFT</a:t>
            </a:r>
            <a:r>
              <a:rPr lang="en-US" altLang="ko-KR" sz="1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를 제거하고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타우의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신경병리학적 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특징을 나타내는 마우스 모델에서  시냅스의 손상과</a:t>
            </a:r>
            <a:r>
              <a:rPr lang="en-US" altLang="ko-KR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신경퇴행성적인 </a:t>
            </a:r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특징을 완화시킴을 확인</a:t>
            </a:r>
            <a:endParaRPr lang="en-US" altLang="ko-KR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91580" y="3296017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EMBO Molecular Medicine  </a:t>
            </a:r>
            <a:r>
              <a:rPr lang="en-US" altLang="ko-KR" sz="1200" dirty="0" smtClean="0">
                <a:solidFill>
                  <a:schemeClr val="bg1"/>
                </a:solidFill>
              </a:rPr>
              <a:t>2014    </a:t>
            </a:r>
            <a:r>
              <a:rPr lang="en-US" altLang="ko-KR" sz="1200" dirty="0">
                <a:solidFill>
                  <a:schemeClr val="bg1"/>
                </a:solidFill>
              </a:rPr>
              <a:t>DOI 10.15252/emmm.201303671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5" t="13284" r="16505" b="63444"/>
          <a:stretch/>
        </p:blipFill>
        <p:spPr bwMode="auto">
          <a:xfrm>
            <a:off x="892575" y="1707245"/>
            <a:ext cx="3895449" cy="154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9"/>
          <a:stretch/>
        </p:blipFill>
        <p:spPr bwMode="auto">
          <a:xfrm>
            <a:off x="6264187" y="440668"/>
            <a:ext cx="2880320" cy="271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64189" y="3140968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TFEB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PHF1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이 위치 확인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180" y="6145619"/>
            <a:ext cx="29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PTEN</a:t>
            </a:r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이 </a:t>
            </a: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TFEB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의 타깃임을 확인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0" t="59668" r="-116" b="-360"/>
          <a:stretch/>
        </p:blipFill>
        <p:spPr bwMode="auto">
          <a:xfrm>
            <a:off x="6264189" y="3485665"/>
            <a:ext cx="2864080" cy="265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0506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8861" y="484968"/>
            <a:ext cx="527709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ko-KR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lang="ko-KR" altLang="en-US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rot="10800000">
            <a:off x="431800" y="112474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9"/>
          <p:cNvSpPr>
            <a:spLocks noGrp="1"/>
          </p:cNvSpPr>
          <p:nvPr>
            <p:ph type="title" idx="4294967295"/>
          </p:nvPr>
        </p:nvSpPr>
        <p:spPr>
          <a:xfrm>
            <a:off x="827584" y="440668"/>
            <a:ext cx="4728716" cy="623752"/>
          </a:xfrm>
        </p:spPr>
        <p:txBody>
          <a:bodyPr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ko-KR" alt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과학 기술 정책 및 산업 동향</a:t>
            </a:r>
            <a:endParaRPr lang="ko-KR" alt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122"/>
          <a:stretch>
            <a:fillRect/>
          </a:stretch>
        </p:blipFill>
        <p:spPr bwMode="auto">
          <a:xfrm>
            <a:off x="8717140" y="0"/>
            <a:ext cx="426860" cy="4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  <a:softEdge rad="12700"/>
          </a:effectLst>
        </p:spPr>
      </p:pic>
      <p:sp>
        <p:nvSpPr>
          <p:cNvPr id="18" name="TextBox 17"/>
          <p:cNvSpPr txBox="1"/>
          <p:nvPr/>
        </p:nvSpPr>
        <p:spPr>
          <a:xfrm>
            <a:off x="446398" y="4329100"/>
            <a:ext cx="6537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2. </a:t>
            </a:r>
            <a:r>
              <a:rPr lang="ko-KR" altLang="en-US" sz="1600" b="1" dirty="0">
                <a:solidFill>
                  <a:schemeClr val="bg1"/>
                </a:solidFill>
              </a:rPr>
              <a:t>논문 공유했다 </a:t>
            </a:r>
            <a:r>
              <a:rPr lang="en-US" altLang="ko-KR" sz="1600" b="1" dirty="0">
                <a:solidFill>
                  <a:schemeClr val="bg1"/>
                </a:solidFill>
              </a:rPr>
              <a:t>8</a:t>
            </a:r>
            <a:r>
              <a:rPr lang="ko-KR" altLang="en-US" sz="1600" b="1" dirty="0">
                <a:solidFill>
                  <a:schemeClr val="bg1"/>
                </a:solidFill>
              </a:rPr>
              <a:t>년 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선고 받은 </a:t>
            </a:r>
            <a:r>
              <a:rPr lang="ko-KR" altLang="en-US" sz="1600" b="1" dirty="0">
                <a:solidFill>
                  <a:schemeClr val="bg1"/>
                </a:solidFill>
              </a:rPr>
              <a:t>대학원생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3288" y="4638618"/>
            <a:ext cx="7907164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콜롬비아의 </a:t>
            </a:r>
            <a:r>
              <a:rPr lang="ko-KR" altLang="en-US" sz="14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킨디오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4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Quindio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대학에서 야생보존관리 분야 석사 과정을 밟고 있던 </a:t>
            </a:r>
            <a:r>
              <a:rPr lang="ko-KR" altLang="en-US" sz="14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디에고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고메즈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호요스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(26)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는 논문을 온라인에서 공유했다는 이유로 논문 저자에게 지적재산권 침해로 고소당해 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년 징역형을 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선고 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받음</a:t>
            </a:r>
            <a:endParaRPr lang="en-US" altLang="ko-KR" sz="14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단순히 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논문을 공유했다는 것만으로 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년 형을 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선고하는 콜롬비아의 관련 법률은 분명 지나친 측면이 없지 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않으나</a:t>
            </a:r>
            <a:r>
              <a:rPr lang="en-US" altLang="ko-KR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온갖 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짜깁기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제자 논문 가로채기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까지 성행하고 있는 우리나라의 현 주소를 되돌아보게끔 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함 </a:t>
            </a:r>
            <a:endParaRPr lang="en-US" altLang="ko-KR" sz="14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100" dirty="0" smtClean="0">
                <a:solidFill>
                  <a:schemeClr val="bg1"/>
                </a:solidFill>
                <a:latin typeface="+mn-ea"/>
              </a:rPr>
              <a:t>출처  </a:t>
            </a:r>
            <a:r>
              <a:rPr lang="en-US" altLang="ko-KR" sz="1100" dirty="0" smtClean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100" dirty="0" smtClean="0">
                <a:solidFill>
                  <a:schemeClr val="bg1"/>
                </a:solidFill>
                <a:latin typeface="+mn-ea"/>
              </a:rPr>
              <a:t>아시아경제</a:t>
            </a:r>
            <a:endParaRPr lang="en-US" altLang="ko-KR" sz="11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540" y="1195152"/>
            <a:ext cx="6192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 dirty="0">
                <a:solidFill>
                  <a:schemeClr val="bg1"/>
                </a:solidFill>
              </a:rPr>
              <a:t>1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1600" b="1" dirty="0">
                <a:solidFill>
                  <a:schemeClr val="bg1"/>
                </a:solidFill>
              </a:rPr>
              <a:t>연구부정에 자살까지</a:t>
            </a:r>
            <a:r>
              <a:rPr lang="en-US" altLang="ko-KR" sz="1600" b="1" dirty="0">
                <a:solidFill>
                  <a:schemeClr val="bg1"/>
                </a:solidFill>
              </a:rPr>
              <a:t>…STAP</a:t>
            </a:r>
            <a:r>
              <a:rPr lang="ko-KR" altLang="en-US" sz="1600" b="1" dirty="0">
                <a:solidFill>
                  <a:schemeClr val="bg1"/>
                </a:solidFill>
              </a:rPr>
              <a:t>논문 파문에 </a:t>
            </a:r>
            <a:r>
              <a:rPr lang="ko-KR" altLang="en-US" sz="1600" b="1" dirty="0" err="1">
                <a:solidFill>
                  <a:schemeClr val="bg1"/>
                </a:solidFill>
              </a:rPr>
              <a:t>日열도</a:t>
            </a:r>
            <a:r>
              <a:rPr lang="ko-KR" altLang="en-US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</a:rPr>
              <a:t>'</a:t>
            </a:r>
            <a:r>
              <a:rPr lang="ko-KR" altLang="en-US" sz="1600" b="1" dirty="0">
                <a:solidFill>
                  <a:schemeClr val="bg1"/>
                </a:solidFill>
              </a:rPr>
              <a:t>충격</a:t>
            </a:r>
            <a:r>
              <a:rPr lang="en-US" altLang="ko-KR" sz="1600" b="1" dirty="0">
                <a:solidFill>
                  <a:schemeClr val="bg1"/>
                </a:solidFill>
              </a:rPr>
              <a:t>'</a:t>
            </a:r>
            <a:endParaRPr lang="ko-KR" altLang="en-US" sz="16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346" y="1448780"/>
            <a:ext cx="6194864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생명과학의 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상식을 뒤집는 성과로 알려져 과학계를 흥분시켰다가 연구 부정 사실이 드러나 일본 국민에게 큰 실망감을 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안긴 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STAP 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논문의 공저자 </a:t>
            </a:r>
            <a:r>
              <a:rPr lang="ko-KR" altLang="en-US" sz="14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사사이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요시키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笹井芳樹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·52</a:t>
            </a:r>
            <a:r>
              <a:rPr lang="en-US" altLang="ko-KR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씨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일본 이화학연구소 발생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재생과학연구센터 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부소장은 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 유서로 추정되는 글을 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남기고 자살함</a:t>
            </a:r>
            <a:endParaRPr lang="en-US" altLang="ko-KR" sz="14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그는 논문이 백지가 되고 나서도 </a:t>
            </a:r>
            <a:r>
              <a:rPr lang="en-US" altLang="ko-KR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STAP 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세포의 존재 가능성을 강조하며 </a:t>
            </a:r>
            <a:r>
              <a:rPr lang="ko-KR" altLang="en-US" sz="14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오보카타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씨를 지지했기 때문에 무엇 때문에 극단적인 선택을 했는지가 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의문이 되고 있으며</a:t>
            </a:r>
            <a:r>
              <a:rPr lang="en-US" altLang="ko-KR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이화학연구소는 </a:t>
            </a:r>
            <a:r>
              <a:rPr lang="ko-KR" altLang="en-US" sz="14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사사이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부소장의 죽음과 관계없이 검증이 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차질 없이 </a:t>
            </a:r>
            <a:r>
              <a:rPr lang="ko-KR" altLang="en-US" sz="14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이뤄질 것이라고 </a:t>
            </a:r>
            <a:r>
              <a:rPr lang="ko-KR" altLang="en-US" sz="14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강조하였음</a:t>
            </a:r>
            <a:endParaRPr lang="en-US" altLang="ko-KR" sz="1400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100" dirty="0" smtClean="0">
                <a:solidFill>
                  <a:schemeClr val="bg1"/>
                </a:solidFill>
                <a:latin typeface="+mn-ea"/>
              </a:rPr>
              <a:t>출처  </a:t>
            </a:r>
            <a:r>
              <a:rPr lang="en-US" altLang="ko-KR" sz="1100" dirty="0" smtClean="0">
                <a:solidFill>
                  <a:schemeClr val="bg1"/>
                </a:solidFill>
                <a:latin typeface="+mn-ea"/>
              </a:rPr>
              <a:t>: </a:t>
            </a:r>
            <a:r>
              <a:rPr lang="ko-KR" altLang="en-US" sz="1100" dirty="0" smtClean="0">
                <a:solidFill>
                  <a:schemeClr val="bg1"/>
                </a:solidFill>
                <a:latin typeface="+mn-ea"/>
              </a:rPr>
              <a:t>연합뉴스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t="28041" r="36565" b="21227"/>
          <a:stretch/>
        </p:blipFill>
        <p:spPr bwMode="auto">
          <a:xfrm>
            <a:off x="7118897" y="2320955"/>
            <a:ext cx="2011386" cy="200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t="35127" r="40451" b="28636"/>
          <a:stretch/>
        </p:blipFill>
        <p:spPr bwMode="auto">
          <a:xfrm>
            <a:off x="7128284" y="971030"/>
            <a:ext cx="2010781" cy="13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3142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WOD-Neurosci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9853" y="2708920"/>
            <a:ext cx="2160240" cy="1620180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 rot="10800000">
            <a:off x="1115617" y="2210483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제목 7"/>
          <p:cNvSpPr>
            <a:spLocks noGrp="1"/>
          </p:cNvSpPr>
          <p:nvPr>
            <p:ph type="title" idx="4294967295"/>
          </p:nvPr>
        </p:nvSpPr>
        <p:spPr>
          <a:xfrm>
            <a:off x="2555517" y="2177988"/>
            <a:ext cx="5291885" cy="1179004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5400" b="1" dirty="0" smtClean="0">
                <a:latin typeface="HY헤드라인M" pitchFamily="18" charset="-127"/>
                <a:ea typeface="HY헤드라인M" pitchFamily="18" charset="-127"/>
              </a:rPr>
              <a:t>감사합니다</a:t>
            </a:r>
            <a:endParaRPr lang="ko-KR" altLang="en-US" sz="54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122"/>
          <a:stretch>
            <a:fillRect/>
          </a:stretch>
        </p:blipFill>
        <p:spPr bwMode="auto">
          <a:xfrm>
            <a:off x="8717140" y="0"/>
            <a:ext cx="426860" cy="4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9337635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A5A5A5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45011</TotalTime>
  <Words>470</Words>
  <Application>Microsoft Office PowerPoint</Application>
  <PresentationFormat>화면 슬라이드 쇼(4:3)</PresentationFormat>
  <Paragraphs>37</Paragraphs>
  <Slides>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굴림</vt:lpstr>
      <vt:lpstr>Arial</vt:lpstr>
      <vt:lpstr>맑은 고딕</vt:lpstr>
      <vt:lpstr>Wingdings</vt:lpstr>
      <vt:lpstr>나눔고딕</vt:lpstr>
      <vt:lpstr>HY헤드라인M</vt:lpstr>
      <vt:lpstr>나눔고딕 ExtraBold</vt:lpstr>
      <vt:lpstr>Office 테마</vt:lpstr>
      <vt:lpstr>주간 뇌연구 동향 </vt:lpstr>
      <vt:lpstr>국내외 뇌 과학 연구 학술 동향</vt:lpstr>
      <vt:lpstr>국내외 뇌 과학 연구 학술 동향</vt:lpstr>
      <vt:lpstr>과학 기술 정책 및 산업 동향</vt:lpstr>
      <vt:lpstr>감사합니다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김희진</cp:lastModifiedBy>
  <cp:revision>2303</cp:revision>
  <cp:lastPrinted>2013-09-13T06:33:23Z</cp:lastPrinted>
  <dcterms:created xsi:type="dcterms:W3CDTF">2011-08-16T07:24:57Z</dcterms:created>
  <dcterms:modified xsi:type="dcterms:W3CDTF">2014-08-08T05:13:20Z</dcterms:modified>
</cp:coreProperties>
</file>